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801600" cy="7772400"/>
  <p:notesSz cx="6858000" cy="9144000"/>
  <p:embeddedFontLst>
    <p:embeddedFont>
      <p:font typeface="Aileron Bold" pitchFamily="2" charset="77"/>
      <p:regular r:id="rId24"/>
      <p:bold r:id="rId25"/>
    </p:embeddedFont>
    <p:embeddedFont>
      <p:font typeface="Aileron Bold Italics" pitchFamily="2" charset="77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Bold" panose="020B0606030504020204" pitchFamily="34" charset="0"/>
      <p:regular r:id="rId34"/>
      <p:bold r:id="rId35"/>
      <p:italic r:id="rId36"/>
      <p:boldItalic r:id="rId37"/>
    </p:embeddedFont>
    <p:embeddedFont>
      <p:font typeface="Open Sans Bold Italics" panose="020B0606030504020204" pitchFamily="34" charset="0"/>
      <p:regular r:id="rId38"/>
      <p:bold r:id="rId39"/>
      <p:italic r:id="rId40"/>
      <p:boldItalic r:id="rId41"/>
    </p:embeddedFont>
    <p:embeddedFont>
      <p:font typeface="Quicksand" pitchFamily="2" charset="77"/>
      <p:regular r:id="rId42"/>
    </p:embeddedFont>
    <p:embeddedFont>
      <p:font typeface="Quicksand Bold" pitchFamily="2" charset="77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10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E7E7B-63D7-2746-9274-F64AA3DB7072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0309-CD41-084E-896F-06DD3826B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00309-CD41-084E-896F-06DD3826B3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62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00309-CD41-084E-896F-06DD3826B37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gisquebec.gouv.qc.ca/fr/document/lc/I-13.3?&amp;cible=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48053" y="777240"/>
            <a:ext cx="4931521" cy="1066800"/>
            <a:chOff x="0" y="0"/>
            <a:chExt cx="4931524" cy="1066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1537" cy="1066800"/>
            </a:xfrm>
            <a:custGeom>
              <a:avLst/>
              <a:gdLst/>
              <a:ahLst/>
              <a:cxnLst/>
              <a:rect l="l" t="t" r="r" b="b"/>
              <a:pathLst>
                <a:path w="4931537" h="1066800">
                  <a:moveTo>
                    <a:pt x="4399915" y="10033"/>
                  </a:moveTo>
                  <a:cubicBezTo>
                    <a:pt x="4687570" y="10033"/>
                    <a:pt x="4921504" y="244094"/>
                    <a:pt x="4921504" y="531622"/>
                  </a:cubicBezTo>
                  <a:lnTo>
                    <a:pt x="4921504" y="538099"/>
                  </a:lnTo>
                  <a:cubicBezTo>
                    <a:pt x="4921504" y="825754"/>
                    <a:pt x="4687570" y="1059688"/>
                    <a:pt x="4399915" y="1059688"/>
                  </a:cubicBezTo>
                  <a:lnTo>
                    <a:pt x="531622" y="1059688"/>
                  </a:lnTo>
                  <a:cubicBezTo>
                    <a:pt x="243967" y="1059688"/>
                    <a:pt x="10033" y="825754"/>
                    <a:pt x="10033" y="538099"/>
                  </a:cubicBezTo>
                  <a:lnTo>
                    <a:pt x="10033" y="531622"/>
                  </a:lnTo>
                  <a:cubicBezTo>
                    <a:pt x="10033" y="243967"/>
                    <a:pt x="243967" y="10033"/>
                    <a:pt x="531622" y="10033"/>
                  </a:cubicBezTo>
                  <a:close/>
                  <a:moveTo>
                    <a:pt x="531622" y="0"/>
                  </a:moveTo>
                  <a:cubicBezTo>
                    <a:pt x="238506" y="0"/>
                    <a:pt x="0" y="238506"/>
                    <a:pt x="0" y="531622"/>
                  </a:cubicBezTo>
                  <a:lnTo>
                    <a:pt x="0" y="538099"/>
                  </a:lnTo>
                  <a:cubicBezTo>
                    <a:pt x="0" y="812419"/>
                    <a:pt x="208915" y="1038987"/>
                    <a:pt x="476123" y="1066800"/>
                  </a:cubicBezTo>
                  <a:lnTo>
                    <a:pt x="4455414" y="1066800"/>
                  </a:lnTo>
                  <a:cubicBezTo>
                    <a:pt x="4722495" y="1038987"/>
                    <a:pt x="4931410" y="812419"/>
                    <a:pt x="4931410" y="538099"/>
                  </a:cubicBezTo>
                  <a:lnTo>
                    <a:pt x="4931410" y="531622"/>
                  </a:lnTo>
                  <a:cubicBezTo>
                    <a:pt x="4931537" y="238506"/>
                    <a:pt x="4693031" y="0"/>
                    <a:pt x="4399915" y="0"/>
                  </a:cubicBezTo>
                  <a:close/>
                </a:path>
              </a:pathLst>
            </a:custGeom>
            <a:solidFill>
              <a:srgbClr val="5AAA3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196920">
            <a:off x="702554" y="498129"/>
            <a:ext cx="1321184" cy="1367276"/>
            <a:chOff x="0" y="0"/>
            <a:chExt cx="1761579" cy="18230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61617" cy="1823085"/>
            </a:xfrm>
            <a:custGeom>
              <a:avLst/>
              <a:gdLst/>
              <a:ahLst/>
              <a:cxnLst/>
              <a:rect l="l" t="t" r="r" b="b"/>
              <a:pathLst>
                <a:path w="1761617" h="1823085">
                  <a:moveTo>
                    <a:pt x="0" y="0"/>
                  </a:moveTo>
                  <a:lnTo>
                    <a:pt x="0" y="1823085"/>
                  </a:lnTo>
                  <a:lnTo>
                    <a:pt x="1761617" y="1823085"/>
                  </a:lnTo>
                  <a:lnTo>
                    <a:pt x="1761617" y="1121664"/>
                  </a:lnTo>
                  <a:lnTo>
                    <a:pt x="1761617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18" r="2" b="-40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7" name="Freeform 7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7982674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32865" y="5923197"/>
            <a:ext cx="3625682" cy="757295"/>
            <a:chOff x="0" y="0"/>
            <a:chExt cx="3625685" cy="757301"/>
          </a:xfrm>
        </p:grpSpPr>
        <p:sp>
          <p:nvSpPr>
            <p:cNvPr id="10" name="Freeform 10"/>
            <p:cNvSpPr/>
            <p:nvPr/>
          </p:nvSpPr>
          <p:spPr>
            <a:xfrm>
              <a:off x="-2159" y="0"/>
              <a:ext cx="3630041" cy="757301"/>
            </a:xfrm>
            <a:custGeom>
              <a:avLst/>
              <a:gdLst/>
              <a:ahLst/>
              <a:cxnLst/>
              <a:rect l="l" t="t" r="r" b="b"/>
              <a:pathLst>
                <a:path w="3630041" h="757301">
                  <a:moveTo>
                    <a:pt x="2159" y="0"/>
                  </a:moveTo>
                  <a:cubicBezTo>
                    <a:pt x="0" y="407797"/>
                    <a:pt x="328803" y="739902"/>
                    <a:pt x="736473" y="742061"/>
                  </a:cubicBezTo>
                  <a:lnTo>
                    <a:pt x="3627882" y="757301"/>
                  </a:lnTo>
                  <a:cubicBezTo>
                    <a:pt x="3630041" y="349631"/>
                    <a:pt x="3301238" y="17399"/>
                    <a:pt x="2893568" y="15240"/>
                  </a:cubicBezTo>
                  <a:lnTo>
                    <a:pt x="2159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37552" y="2603478"/>
            <a:ext cx="3615576" cy="2876550"/>
            <a:chOff x="0" y="0"/>
            <a:chExt cx="3615576" cy="28765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5436" cy="2876550"/>
            </a:xfrm>
            <a:custGeom>
              <a:avLst/>
              <a:gdLst/>
              <a:ahLst/>
              <a:cxnLst/>
              <a:rect l="l" t="t" r="r" b="b"/>
              <a:pathLst>
                <a:path w="3615436" h="2876550">
                  <a:moveTo>
                    <a:pt x="878332" y="0"/>
                  </a:moveTo>
                  <a:cubicBezTo>
                    <a:pt x="402209" y="0"/>
                    <a:pt x="16129" y="385953"/>
                    <a:pt x="16129" y="862076"/>
                  </a:cubicBezTo>
                  <a:lnTo>
                    <a:pt x="0" y="2871978"/>
                  </a:lnTo>
                  <a:lnTo>
                    <a:pt x="2343658" y="2876550"/>
                  </a:lnTo>
                  <a:lnTo>
                    <a:pt x="2790825" y="2876550"/>
                  </a:lnTo>
                  <a:cubicBezTo>
                    <a:pt x="3249549" y="2856865"/>
                    <a:pt x="3615436" y="2478786"/>
                    <a:pt x="3615436" y="2015236"/>
                  </a:cubicBezTo>
                  <a:lnTo>
                    <a:pt x="3610229" y="0"/>
                  </a:lnTo>
                  <a:close/>
                </a:path>
              </a:pathLst>
            </a:custGeom>
            <a:solidFill>
              <a:srgbClr val="0195C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479125" y="3071879"/>
            <a:ext cx="3312852" cy="3133020"/>
          </a:xfrm>
          <a:custGeom>
            <a:avLst/>
            <a:gdLst/>
            <a:ahLst/>
            <a:cxnLst/>
            <a:rect l="l" t="t" r="r" b="b"/>
            <a:pathLst>
              <a:path w="3312852" h="3133020">
                <a:moveTo>
                  <a:pt x="0" y="0"/>
                </a:moveTo>
                <a:lnTo>
                  <a:pt x="3312852" y="0"/>
                </a:lnTo>
                <a:lnTo>
                  <a:pt x="3312852" y="3133020"/>
                </a:lnTo>
                <a:lnTo>
                  <a:pt x="0" y="3133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2269588" y="740235"/>
            <a:ext cx="1933146" cy="445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0"/>
              </a:lnSpc>
            </a:pPr>
            <a:r>
              <a:rPr lang="en-US" sz="2550" spc="51">
                <a:solidFill>
                  <a:srgbClr val="0195CF"/>
                </a:solidFill>
                <a:latin typeface="Aileron Bold Italics"/>
              </a:rPr>
              <a:t>ENSEMBLE 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23113" y="1197112"/>
            <a:ext cx="2079831" cy="35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5"/>
              </a:lnSpc>
            </a:pPr>
            <a:r>
              <a:rPr lang="en-US" sz="1195">
                <a:solidFill>
                  <a:srgbClr val="0195CF"/>
                </a:solidFill>
                <a:latin typeface="Quicksand Bold"/>
              </a:rPr>
              <a:t>favorisons le développement du plein potentiel de l'élève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12118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71151" y="1030714"/>
            <a:ext cx="4684713" cy="59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734" dirty="0">
                <a:solidFill>
                  <a:srgbClr val="54B247"/>
                </a:solidFill>
                <a:latin typeface="Quicksand Bold"/>
              </a:rPr>
              <a:t>DOCUMENT ÉDITABLE POUR LA RÉDACTION DE VOTRE PLATEFORME ÉDUCATIVE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62889" y="3995423"/>
            <a:ext cx="1301239" cy="19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6"/>
              </a:lnSpc>
            </a:pPr>
            <a:r>
              <a:rPr lang="en-US" sz="1076" spc="21">
                <a:solidFill>
                  <a:srgbClr val="000000"/>
                </a:solidFill>
                <a:latin typeface="Quicksand Bold"/>
              </a:rPr>
              <a:t>Ce gabarit s'utilise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67726" y="4776302"/>
            <a:ext cx="2050475" cy="77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"/>
              </a:lnSpc>
            </a:pPr>
            <a:r>
              <a:rPr lang="en-US" sz="1076" spc="21">
                <a:solidFill>
                  <a:srgbClr val="000000"/>
                </a:solidFill>
                <a:latin typeface="Quicksand Bold"/>
              </a:rPr>
              <a:t>Il vous permet d'inscrire votre texte au fur et à mesure car l'ordre des sections est identique.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88116" y="4179484"/>
            <a:ext cx="2209752" cy="57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"/>
              </a:lnSpc>
            </a:pPr>
            <a:r>
              <a:rPr lang="en-US" sz="1076" spc="21">
                <a:solidFill>
                  <a:srgbClr val="000000"/>
                </a:solidFill>
                <a:latin typeface="Open Sans Bold"/>
              </a:rPr>
              <a:t>avec le « </a:t>
            </a:r>
            <a:r>
              <a:rPr lang="en-US" sz="1076" spc="21">
                <a:solidFill>
                  <a:srgbClr val="000000"/>
                </a:solidFill>
                <a:latin typeface="Open Sans Bold Italics"/>
              </a:rPr>
              <a:t>document d'appui pour structurer la rédaction de votre plateforme éducative</a:t>
            </a:r>
            <a:r>
              <a:rPr lang="en-US" sz="1076" spc="21">
                <a:solidFill>
                  <a:srgbClr val="000000"/>
                </a:solidFill>
                <a:latin typeface="Open Sans Bold"/>
              </a:rPr>
              <a:t>».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0798" y="4158529"/>
            <a:ext cx="3007890" cy="7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4"/>
              </a:lnSpc>
            </a:pPr>
            <a:r>
              <a:rPr lang="en-US" sz="1050">
                <a:solidFill>
                  <a:srgbClr val="FFFFFF"/>
                </a:solidFill>
                <a:latin typeface="Quicksand Bold"/>
              </a:rPr>
              <a:t>La personnalisation et l'adaptation du contenu aux caractéristiques de votre service de garde sont essentielles pour garantir la qualité et la pertinence de votre document final.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3583" y="6017390"/>
            <a:ext cx="2844746" cy="51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9"/>
              </a:lnSpc>
            </a:pPr>
            <a:r>
              <a:rPr lang="en-US" sz="999" spc="19">
                <a:solidFill>
                  <a:srgbClr val="FFFFFF"/>
                </a:solidFill>
                <a:latin typeface="Quicksand"/>
              </a:rPr>
              <a:t>Ce canevas est un exemple.</a:t>
            </a:r>
          </a:p>
          <a:p>
            <a:pPr algn="just">
              <a:lnSpc>
                <a:spcPts val="1349"/>
              </a:lnSpc>
            </a:pPr>
            <a:r>
              <a:rPr lang="en-US" sz="999" spc="19">
                <a:solidFill>
                  <a:srgbClr val="FFFFFF"/>
                </a:solidFill>
                <a:latin typeface="Quicksand"/>
              </a:rPr>
              <a:t>Votre plateforme doit représenter les couleurs, les idées et les discussions de votre équipe!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0798" y="3182817"/>
            <a:ext cx="3007890" cy="90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25"/>
              </a:lnSpc>
            </a:pPr>
            <a:r>
              <a:rPr lang="en-US" sz="1045" dirty="0">
                <a:solidFill>
                  <a:srgbClr val="FFFFFF"/>
                </a:solidFill>
                <a:latin typeface="Quicksand Bold"/>
              </a:rPr>
              <a:t>Nous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insistons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sur le fait que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votre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plateforme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doit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être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élaborée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par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toute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l’équipe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du service de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garde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afin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de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susciter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la plus large</a:t>
            </a:r>
          </a:p>
          <a:p>
            <a:pPr algn="l">
              <a:lnSpc>
                <a:spcPts val="1425"/>
              </a:lnSpc>
            </a:pP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adhésion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possible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parmi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 le personnel </a:t>
            </a:r>
            <a:r>
              <a:rPr lang="en-US" sz="1045" dirty="0" err="1">
                <a:solidFill>
                  <a:srgbClr val="FFFFFF"/>
                </a:solidFill>
                <a:latin typeface="Quicksand Bold"/>
              </a:rPr>
              <a:t>éducateur</a:t>
            </a:r>
            <a:r>
              <a:rPr lang="en-US" sz="1045" dirty="0">
                <a:solidFill>
                  <a:srgbClr val="FFFFFF"/>
                </a:solidFill>
                <a:latin typeface="Quicksand Bold"/>
              </a:rPr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390126"/>
            <a:ext cx="11374117" cy="5668537"/>
          </a:xfrm>
          <a:custGeom>
            <a:avLst/>
            <a:gdLst/>
            <a:ahLst/>
            <a:cxnLst/>
            <a:rect l="l" t="t" r="r" b="b"/>
            <a:pathLst>
              <a:path w="11374117" h="5668537">
                <a:moveTo>
                  <a:pt x="0" y="0"/>
                </a:moveTo>
                <a:lnTo>
                  <a:pt x="11374117" y="0"/>
                </a:lnTo>
                <a:lnTo>
                  <a:pt x="11374117" y="5668537"/>
                </a:lnTo>
                <a:lnTo>
                  <a:pt x="0" y="5668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495696" y="745627"/>
            <a:ext cx="4410304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Nos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valeurs</a:t>
            </a:r>
            <a:endParaRPr lang="en-US" sz="2519" spc="2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656759"/>
            <a:ext cx="1073732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Le projet éducatif de l’école cible des valeurs auxquelles tous les services de l’école adhèrent: ...</a:t>
            </a:r>
          </a:p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Voici comment le service de garde définit ces valeurs: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47676"/>
            <a:ext cx="11373983" cy="5610987"/>
          </a:xfrm>
          <a:custGeom>
            <a:avLst/>
            <a:gdLst/>
            <a:ahLst/>
            <a:cxnLst/>
            <a:rect l="l" t="t" r="r" b="b"/>
            <a:pathLst>
              <a:path w="11373983" h="5610987">
                <a:moveTo>
                  <a:pt x="0" y="0"/>
                </a:moveTo>
                <a:lnTo>
                  <a:pt x="11373983" y="0"/>
                </a:lnTo>
                <a:lnTo>
                  <a:pt x="11373983" y="5610987"/>
                </a:lnTo>
                <a:lnTo>
                  <a:pt x="0" y="561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182482" y="745627"/>
            <a:ext cx="9780918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Nous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agissons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en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vertu des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principes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de base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suivants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319" y="2030892"/>
            <a:ext cx="10699175" cy="440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Les caractéristiques individuelles de chaque élève sont prises en compte.</a:t>
            </a: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 ...</a:t>
            </a:r>
          </a:p>
          <a:p>
            <a:pPr algn="r">
              <a:lnSpc>
                <a:spcPts val="2239"/>
              </a:lnSpc>
            </a:pPr>
            <a:endParaRPr lang="en-US" sz="1599" spc="-25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La pluralité des besoins des élèves est prise en compte.</a:t>
            </a: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 ...</a:t>
            </a:r>
          </a:p>
          <a:p>
            <a:pPr algn="r">
              <a:lnSpc>
                <a:spcPts val="2239"/>
              </a:lnSpc>
            </a:pPr>
            <a:endParaRPr lang="en-US" sz="1599" spc="-25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Les concepts de l’apprentissage actif sont appliqués dans l’action éducative.</a:t>
            </a: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 ...</a:t>
            </a:r>
          </a:p>
          <a:p>
            <a:pPr algn="r">
              <a:lnSpc>
                <a:spcPts val="2239"/>
              </a:lnSpc>
            </a:pPr>
            <a:endParaRPr lang="en-US" sz="1599" spc="-25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La relation entre le personnel éducateur et les élèves est positive, sécurisante et constructive.</a:t>
            </a: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 ...</a:t>
            </a:r>
          </a:p>
          <a:p>
            <a:pPr algn="r">
              <a:lnSpc>
                <a:spcPts val="2239"/>
              </a:lnSpc>
            </a:pPr>
            <a:endParaRPr lang="en-US" sz="1599" spc="-25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La communication interpersonnelle est respectueuse.</a:t>
            </a:r>
          </a:p>
          <a:p>
            <a:pPr algn="l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 ...</a:t>
            </a:r>
          </a:p>
          <a:p>
            <a:pPr algn="r">
              <a:lnSpc>
                <a:spcPts val="2239"/>
              </a:lnSpc>
            </a:pPr>
            <a:endParaRPr lang="en-US" sz="1599" spc="-25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239"/>
              </a:lnSpc>
            </a:pPr>
            <a:r>
              <a:rPr lang="en-US" sz="1599" spc="-25">
                <a:solidFill>
                  <a:srgbClr val="000000"/>
                </a:solidFill>
                <a:latin typeface="Open Sans"/>
              </a:rPr>
              <a:t>⇢ La collaboration et la concertation entre tous les acteurs de la réussite éducative de l’élève sont recherchées. 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1849622"/>
            <a:ext cx="5426212" cy="5209042"/>
          </a:xfrm>
          <a:custGeom>
            <a:avLst/>
            <a:gdLst/>
            <a:ahLst/>
            <a:cxnLst/>
            <a:rect l="l" t="t" r="r" b="b"/>
            <a:pathLst>
              <a:path w="5426212" h="5209042">
                <a:moveTo>
                  <a:pt x="0" y="0"/>
                </a:moveTo>
                <a:lnTo>
                  <a:pt x="5426211" y="0"/>
                </a:lnTo>
                <a:lnTo>
                  <a:pt x="5426211" y="5209041"/>
                </a:lnTo>
                <a:lnTo>
                  <a:pt x="0" y="52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587938" y="1849622"/>
            <a:ext cx="5499916" cy="5209042"/>
          </a:xfrm>
          <a:custGeom>
            <a:avLst/>
            <a:gdLst/>
            <a:ahLst/>
            <a:cxnLst/>
            <a:rect l="l" t="t" r="r" b="b"/>
            <a:pathLst>
              <a:path w="5499916" h="5209042">
                <a:moveTo>
                  <a:pt x="0" y="0"/>
                </a:moveTo>
                <a:lnTo>
                  <a:pt x="5499916" y="0"/>
                </a:lnTo>
                <a:lnTo>
                  <a:pt x="5499916" y="5209041"/>
                </a:lnTo>
                <a:lnTo>
                  <a:pt x="0" y="5209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035428" y="1100871"/>
            <a:ext cx="4565771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Nos interventions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2713" y="2204285"/>
            <a:ext cx="4801337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Le style d’intervention démocratique c’est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29768" y="2204285"/>
            <a:ext cx="426978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Ce style d’intervention favorise...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1812998"/>
            <a:ext cx="5670537" cy="5245665"/>
          </a:xfrm>
          <a:custGeom>
            <a:avLst/>
            <a:gdLst/>
            <a:ahLst/>
            <a:cxnLst/>
            <a:rect l="l" t="t" r="r" b="b"/>
            <a:pathLst>
              <a:path w="5670537" h="5245665">
                <a:moveTo>
                  <a:pt x="0" y="0"/>
                </a:moveTo>
                <a:lnTo>
                  <a:pt x="5670537" y="0"/>
                </a:lnTo>
                <a:lnTo>
                  <a:pt x="5670537" y="5245665"/>
                </a:lnTo>
                <a:lnTo>
                  <a:pt x="0" y="524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513319" y="1812998"/>
            <a:ext cx="5574411" cy="5245665"/>
          </a:xfrm>
          <a:custGeom>
            <a:avLst/>
            <a:gdLst/>
            <a:ahLst/>
            <a:cxnLst/>
            <a:rect l="l" t="t" r="r" b="b"/>
            <a:pathLst>
              <a:path w="5574411" h="5245665">
                <a:moveTo>
                  <a:pt x="0" y="0"/>
                </a:moveTo>
                <a:lnTo>
                  <a:pt x="5574411" y="0"/>
                </a:lnTo>
                <a:lnTo>
                  <a:pt x="5574411" y="5245665"/>
                </a:lnTo>
                <a:lnTo>
                  <a:pt x="0" y="524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3265418" y="1100871"/>
            <a:ext cx="7783582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Le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processus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de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l’intervention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éducative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5406" y="5285823"/>
            <a:ext cx="4761650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comprend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les étapes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suivantes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: </a:t>
            </a:r>
          </a:p>
          <a:p>
            <a:pPr algn="just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- Observer</a:t>
            </a:r>
          </a:p>
          <a:p>
            <a:pPr algn="l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Planifier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et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organiser</a:t>
            </a:r>
            <a:endParaRPr lang="en-US" sz="1800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Intervenir</a:t>
            </a:r>
            <a:endParaRPr lang="en-US" sz="1800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Évaluer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l’intervention</a:t>
            </a:r>
            <a:endParaRPr lang="en-US" sz="1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5406" y="2133048"/>
            <a:ext cx="4132301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Le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processus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d’intervention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vise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00167" y="2133048"/>
            <a:ext cx="2760144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Concrètement,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240" y="2007041"/>
            <a:ext cx="4581525" cy="5133975"/>
          </a:xfrm>
          <a:custGeom>
            <a:avLst/>
            <a:gdLst/>
            <a:ahLst/>
            <a:cxnLst/>
            <a:rect l="l" t="t" r="r" b="b"/>
            <a:pathLst>
              <a:path w="4581525" h="5133975">
                <a:moveTo>
                  <a:pt x="0" y="0"/>
                </a:moveTo>
                <a:lnTo>
                  <a:pt x="4581525" y="0"/>
                </a:lnTo>
                <a:lnTo>
                  <a:pt x="4581525" y="5133975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337297" y="1943538"/>
            <a:ext cx="5750557" cy="5115125"/>
          </a:xfrm>
          <a:custGeom>
            <a:avLst/>
            <a:gdLst/>
            <a:ahLst/>
            <a:cxnLst/>
            <a:rect l="l" t="t" r="r" b="b"/>
            <a:pathLst>
              <a:path w="5750557" h="5115125">
                <a:moveTo>
                  <a:pt x="0" y="0"/>
                </a:moveTo>
                <a:lnTo>
                  <a:pt x="5750557" y="0"/>
                </a:lnTo>
                <a:lnTo>
                  <a:pt x="5750557" y="5115125"/>
                </a:lnTo>
                <a:lnTo>
                  <a:pt x="0" y="5115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587602" y="745627"/>
            <a:ext cx="6080398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Des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activités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de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qualité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7909" y="1478366"/>
            <a:ext cx="4081891" cy="378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3"/>
              </a:lnSpc>
            </a:pP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L’organisation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du temps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58920" y="1478366"/>
            <a:ext cx="4528280" cy="378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3"/>
              </a:lnSpc>
            </a:pP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Horaire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type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d’une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journée</a:t>
            </a:r>
            <a:endParaRPr lang="en-US" sz="2309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2118122"/>
            <a:ext cx="5749061" cy="4940532"/>
          </a:xfrm>
          <a:custGeom>
            <a:avLst/>
            <a:gdLst/>
            <a:ahLst/>
            <a:cxnLst/>
            <a:rect l="l" t="t" r="r" b="b"/>
            <a:pathLst>
              <a:path w="5749061" h="4940532">
                <a:moveTo>
                  <a:pt x="0" y="0"/>
                </a:moveTo>
                <a:lnTo>
                  <a:pt x="5749061" y="0"/>
                </a:lnTo>
                <a:lnTo>
                  <a:pt x="5749061" y="4940532"/>
                </a:lnTo>
                <a:lnTo>
                  <a:pt x="0" y="494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648669" y="2118122"/>
            <a:ext cx="5439185" cy="4940532"/>
          </a:xfrm>
          <a:custGeom>
            <a:avLst/>
            <a:gdLst/>
            <a:ahLst/>
            <a:cxnLst/>
            <a:rect l="l" t="t" r="r" b="b"/>
            <a:pathLst>
              <a:path w="5439185" h="4940532">
                <a:moveTo>
                  <a:pt x="0" y="0"/>
                </a:moveTo>
                <a:lnTo>
                  <a:pt x="5439185" y="0"/>
                </a:lnTo>
                <a:lnTo>
                  <a:pt x="5439185" y="4940532"/>
                </a:lnTo>
                <a:lnTo>
                  <a:pt x="0" y="494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085883" y="745627"/>
            <a:ext cx="4210517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L’environnement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1776" y="1676399"/>
            <a:ext cx="2013823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Quicksand Bold"/>
              </a:rPr>
              <a:t>Les </a:t>
            </a:r>
            <a:r>
              <a:rPr lang="en-US" sz="1999" dirty="0" err="1">
                <a:solidFill>
                  <a:srgbClr val="000000"/>
                </a:solidFill>
                <a:latin typeface="Quicksand Bold"/>
              </a:rPr>
              <a:t>lieux</a:t>
            </a:r>
            <a:endParaRPr lang="en-US" sz="1999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12172" y="1495063"/>
            <a:ext cx="2812828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Quicksand Bold"/>
              </a:rPr>
              <a:t>Le matériel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5406" y="2394728"/>
            <a:ext cx="5130594" cy="62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Notre service de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garde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utilise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les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espaces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suivants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60877" y="2385203"/>
            <a:ext cx="4569123" cy="300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Le matériel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offert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aux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élèves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19406"/>
            <a:ext cx="11373993" cy="5639257"/>
          </a:xfrm>
          <a:custGeom>
            <a:avLst/>
            <a:gdLst/>
            <a:ahLst/>
            <a:cxnLst/>
            <a:rect l="l" t="t" r="r" b="b"/>
            <a:pathLst>
              <a:path w="11373993" h="5639257">
                <a:moveTo>
                  <a:pt x="0" y="0"/>
                </a:moveTo>
                <a:lnTo>
                  <a:pt x="11373993" y="0"/>
                </a:lnTo>
                <a:lnTo>
                  <a:pt x="11373993" y="5639257"/>
                </a:lnTo>
                <a:lnTo>
                  <a:pt x="0" y="563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079680" y="793633"/>
            <a:ext cx="9112320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Les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possibilités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d’activités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d’apprentissage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40220"/>
            <a:ext cx="730067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Dans notre planification d’activités, nous tenons compte de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687157"/>
            <a:ext cx="11374031" cy="5371506"/>
          </a:xfrm>
          <a:custGeom>
            <a:avLst/>
            <a:gdLst/>
            <a:ahLst/>
            <a:cxnLst/>
            <a:rect l="l" t="t" r="r" b="b"/>
            <a:pathLst>
              <a:path w="11374031" h="5660212">
                <a:moveTo>
                  <a:pt x="0" y="0"/>
                </a:moveTo>
                <a:lnTo>
                  <a:pt x="11374031" y="0"/>
                </a:lnTo>
                <a:lnTo>
                  <a:pt x="11374031" y="5660212"/>
                </a:lnTo>
                <a:lnTo>
                  <a:pt x="0" y="5660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295400" y="713737"/>
            <a:ext cx="10325368" cy="789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</a:pPr>
            <a:r>
              <a:rPr lang="en-US" sz="2309" dirty="0">
                <a:solidFill>
                  <a:srgbClr val="000000"/>
                </a:solidFill>
                <a:latin typeface="Quicksand Bold"/>
              </a:rPr>
              <a:t>La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nécessaire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collaboration avec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l’ensemble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des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intervenants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gravitant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autour</a:t>
            </a:r>
            <a:r>
              <a:rPr lang="en-US" sz="2309" dirty="0">
                <a:solidFill>
                  <a:srgbClr val="000000"/>
                </a:solidFill>
                <a:latin typeface="Quicksand Bold"/>
              </a:rPr>
              <a:t> des </a:t>
            </a:r>
            <a:r>
              <a:rPr lang="en-US" sz="2309" dirty="0" err="1">
                <a:solidFill>
                  <a:srgbClr val="000000"/>
                </a:solidFill>
                <a:latin typeface="Quicksand Bold"/>
              </a:rPr>
              <a:t>élèves</a:t>
            </a:r>
            <a:endParaRPr lang="en-US" sz="2309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10692"/>
            <a:ext cx="10596592" cy="300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La collaboration avec les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différents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intervenants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essentielle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58639"/>
            <a:ext cx="11271228" cy="5600024"/>
          </a:xfrm>
          <a:custGeom>
            <a:avLst/>
            <a:gdLst/>
            <a:ahLst/>
            <a:cxnLst/>
            <a:rect l="l" t="t" r="r" b="b"/>
            <a:pathLst>
              <a:path w="11271228" h="5600024">
                <a:moveTo>
                  <a:pt x="0" y="0"/>
                </a:moveTo>
                <a:lnTo>
                  <a:pt x="11271228" y="0"/>
                </a:lnTo>
                <a:lnTo>
                  <a:pt x="11271228" y="5600024"/>
                </a:lnTo>
                <a:lnTo>
                  <a:pt x="0" y="560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051885" y="825934"/>
            <a:ext cx="8245250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L’évaluation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de la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qualité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éducative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28800"/>
            <a:ext cx="810868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Évaluer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qualité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éducative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notre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service de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garde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58639"/>
            <a:ext cx="11271228" cy="5600024"/>
          </a:xfrm>
          <a:custGeom>
            <a:avLst/>
            <a:gdLst/>
            <a:ahLst/>
            <a:cxnLst/>
            <a:rect l="l" t="t" r="r" b="b"/>
            <a:pathLst>
              <a:path w="11271228" h="5600024">
                <a:moveTo>
                  <a:pt x="0" y="0"/>
                </a:moveTo>
                <a:lnTo>
                  <a:pt x="11271228" y="0"/>
                </a:lnTo>
                <a:lnTo>
                  <a:pt x="11271228" y="5600024"/>
                </a:lnTo>
                <a:lnTo>
                  <a:pt x="0" y="560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806158" y="793633"/>
            <a:ext cx="10690641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La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révision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et la mise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à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jour de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notre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plateforme</a:t>
            </a: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éducative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03321"/>
            <a:ext cx="769038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Notre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plateforme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éducative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un document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évolutif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611840"/>
            <a:ext cx="11374117" cy="1447409"/>
          </a:xfrm>
          <a:custGeom>
            <a:avLst/>
            <a:gdLst/>
            <a:ahLst/>
            <a:cxnLst/>
            <a:rect l="l" t="t" r="r" b="b"/>
            <a:pathLst>
              <a:path w="11374117" h="1447409">
                <a:moveTo>
                  <a:pt x="0" y="0"/>
                </a:moveTo>
                <a:lnTo>
                  <a:pt x="11374117" y="0"/>
                </a:lnTo>
                <a:lnTo>
                  <a:pt x="11374117" y="1447409"/>
                </a:lnTo>
                <a:lnTo>
                  <a:pt x="0" y="144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713737" y="4907156"/>
            <a:ext cx="11373917" cy="1917163"/>
          </a:xfrm>
          <a:custGeom>
            <a:avLst/>
            <a:gdLst/>
            <a:ahLst/>
            <a:cxnLst/>
            <a:rect l="l" t="t" r="r" b="b"/>
            <a:pathLst>
              <a:path w="11373917" h="1917163">
                <a:moveTo>
                  <a:pt x="0" y="0"/>
                </a:moveTo>
                <a:lnTo>
                  <a:pt x="11373917" y="0"/>
                </a:lnTo>
                <a:lnTo>
                  <a:pt x="11373917" y="1917164"/>
                </a:lnTo>
                <a:lnTo>
                  <a:pt x="0" y="1917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713737" y="3264999"/>
            <a:ext cx="11374117" cy="1435789"/>
          </a:xfrm>
          <a:custGeom>
            <a:avLst/>
            <a:gdLst/>
            <a:ahLst/>
            <a:cxnLst/>
            <a:rect l="l" t="t" r="r" b="b"/>
            <a:pathLst>
              <a:path w="11374117" h="1435789">
                <a:moveTo>
                  <a:pt x="0" y="0"/>
                </a:moveTo>
                <a:lnTo>
                  <a:pt x="11374117" y="0"/>
                </a:lnTo>
                <a:lnTo>
                  <a:pt x="11374117" y="1435789"/>
                </a:lnTo>
                <a:lnTo>
                  <a:pt x="0" y="1435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982674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824670" y="727024"/>
            <a:ext cx="462413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27" dirty="0">
                <a:solidFill>
                  <a:srgbClr val="000000"/>
                </a:solidFill>
                <a:latin typeface="Quicksand Bold"/>
              </a:rPr>
              <a:t>PLATEFORME ÉDUCATIVE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12118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9516" y="3527927"/>
            <a:ext cx="10635691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École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9517" y="5173780"/>
            <a:ext cx="2167897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 err="1">
                <a:solidFill>
                  <a:srgbClr val="000000"/>
                </a:solidFill>
                <a:latin typeface="Open Sans"/>
              </a:rPr>
              <a:t>Coordonnées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9517" y="1881892"/>
            <a:ext cx="10635691" cy="29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Service de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garde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81871"/>
            <a:ext cx="11271247" cy="5576792"/>
          </a:xfrm>
          <a:custGeom>
            <a:avLst/>
            <a:gdLst/>
            <a:ahLst/>
            <a:cxnLst/>
            <a:rect l="l" t="t" r="r" b="b"/>
            <a:pathLst>
              <a:path w="11271247" h="5576792">
                <a:moveTo>
                  <a:pt x="0" y="0"/>
                </a:moveTo>
                <a:lnTo>
                  <a:pt x="11271247" y="0"/>
                </a:lnTo>
                <a:lnTo>
                  <a:pt x="11271247" y="5576792"/>
                </a:lnTo>
                <a:lnTo>
                  <a:pt x="0" y="557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519118" y="793633"/>
            <a:ext cx="3091482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>
                <a:solidFill>
                  <a:srgbClr val="000000"/>
                </a:solidFill>
                <a:latin typeface="Quicksand 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68538"/>
            <a:ext cx="10634424" cy="300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Notre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plateforme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éducative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470250"/>
            <a:ext cx="11271237" cy="5588403"/>
          </a:xfrm>
          <a:custGeom>
            <a:avLst/>
            <a:gdLst/>
            <a:ahLst/>
            <a:cxnLst/>
            <a:rect l="l" t="t" r="r" b="b"/>
            <a:pathLst>
              <a:path w="11271237" h="5588403">
                <a:moveTo>
                  <a:pt x="0" y="0"/>
                </a:moveTo>
                <a:lnTo>
                  <a:pt x="11271237" y="0"/>
                </a:lnTo>
                <a:lnTo>
                  <a:pt x="11271237" y="5588404"/>
                </a:lnTo>
                <a:lnTo>
                  <a:pt x="0" y="558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322522" y="793633"/>
            <a:ext cx="2907078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15" dirty="0" err="1">
                <a:solidFill>
                  <a:srgbClr val="000000"/>
                </a:solidFill>
                <a:latin typeface="Quicksand Bold"/>
              </a:rPr>
              <a:t>Bibliographie</a:t>
            </a:r>
            <a:endParaRPr lang="en-US" sz="2519" spc="15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176" y="1881520"/>
            <a:ext cx="10634424" cy="300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Entrez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ici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les sources des documents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utilisés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504" y="1000839"/>
            <a:ext cx="11039323" cy="5979014"/>
            <a:chOff x="0" y="0"/>
            <a:chExt cx="11039323" cy="59790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39348" cy="5979033"/>
            </a:xfrm>
            <a:custGeom>
              <a:avLst/>
              <a:gdLst/>
              <a:ahLst/>
              <a:cxnLst/>
              <a:rect l="l" t="t" r="r" b="b"/>
              <a:pathLst>
                <a:path w="11039348" h="5979033">
                  <a:moveTo>
                    <a:pt x="0" y="0"/>
                  </a:moveTo>
                  <a:lnTo>
                    <a:pt x="0" y="5979033"/>
                  </a:lnTo>
                  <a:lnTo>
                    <a:pt x="11039348" y="5979033"/>
                  </a:lnTo>
                  <a:lnTo>
                    <a:pt x="11039348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982674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894250" y="428787"/>
            <a:ext cx="5164150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7" dirty="0">
                <a:solidFill>
                  <a:srgbClr val="000000"/>
                </a:solidFill>
                <a:latin typeface="Quicksand Bold"/>
              </a:rPr>
              <a:t>Table des matières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6122" y="1163041"/>
            <a:ext cx="10304345" cy="558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6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Mot de la direction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Mot de la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personne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technicienne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du service de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garde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440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Introduction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969"/>
              </a:lnSpc>
            </a:pP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Présentation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du service de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garde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598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Notre action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éducative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</a:p>
          <a:p>
            <a:pPr algn="r">
              <a:lnSpc>
                <a:spcPts val="1654"/>
              </a:lnSpc>
            </a:pP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L’approche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écosystémique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2913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L’apprentissage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actif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33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Nos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valeurs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Nos interventions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25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Le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processus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l’intervention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éducative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2" dirty="0">
                <a:solidFill>
                  <a:srgbClr val="000000"/>
                </a:solidFill>
                <a:latin typeface="Quicksand"/>
              </a:rPr>
              <a:t>Des </a:t>
            </a:r>
            <a:r>
              <a:rPr lang="en-US" sz="1259" spc="12" dirty="0" err="1">
                <a:solidFill>
                  <a:srgbClr val="000000"/>
                </a:solidFill>
                <a:latin typeface="Quicksand"/>
              </a:rPr>
              <a:t>activités</a:t>
            </a:r>
            <a:r>
              <a:rPr lang="en-US" sz="1259" spc="12" dirty="0">
                <a:solidFill>
                  <a:srgbClr val="000000"/>
                </a:solidFill>
                <a:latin typeface="Quicksand"/>
              </a:rPr>
              <a:t> de </a:t>
            </a:r>
            <a:r>
              <a:rPr lang="en-US" sz="1259" spc="12" dirty="0" err="1">
                <a:solidFill>
                  <a:srgbClr val="000000"/>
                </a:solidFill>
                <a:latin typeface="Quicksand"/>
              </a:rPr>
              <a:t>qualité</a:t>
            </a:r>
            <a:r>
              <a:rPr lang="en-US" sz="1259" spc="12" dirty="0">
                <a:solidFill>
                  <a:srgbClr val="000000"/>
                </a:solidFill>
                <a:latin typeface="Quicksand"/>
              </a:rPr>
              <a:t> </a:t>
            </a:r>
          </a:p>
          <a:p>
            <a:pPr algn="r">
              <a:lnSpc>
                <a:spcPts val="1102"/>
              </a:lnSpc>
            </a:pP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L’organisation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du temps 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Horaire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type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d’une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journée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102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L’environnement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Les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possibilités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d’activités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d’apprentissage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25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La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nécessaire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collaboration 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L’évaluation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de la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qualité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éducative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de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notre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service de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garde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25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La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révision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et la mise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à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jour de la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plateforme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éducative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3149"/>
              </a:lnSpc>
            </a:pP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Conclusion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l">
              <a:lnSpc>
                <a:spcPts val="1417"/>
              </a:lnSpc>
            </a:pPr>
            <a:r>
              <a:rPr lang="en-US" sz="1259" spc="11" dirty="0" err="1">
                <a:solidFill>
                  <a:srgbClr val="000000"/>
                </a:solidFill>
                <a:latin typeface="Quicksand"/>
              </a:rPr>
              <a:t>Bibliographie</a:t>
            </a:r>
            <a:r>
              <a:rPr lang="en-US" sz="1259" spc="11" dirty="0">
                <a:solidFill>
                  <a:srgbClr val="000000"/>
                </a:solidFill>
                <a:latin typeface="Quicksand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12118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713737"/>
            <a:ext cx="5670547" cy="6108697"/>
          </a:xfrm>
          <a:custGeom>
            <a:avLst/>
            <a:gdLst/>
            <a:ahLst/>
            <a:cxnLst/>
            <a:rect l="l" t="t" r="r" b="b"/>
            <a:pathLst>
              <a:path w="5670547" h="6108697">
                <a:moveTo>
                  <a:pt x="0" y="0"/>
                </a:moveTo>
                <a:lnTo>
                  <a:pt x="5670547" y="0"/>
                </a:lnTo>
                <a:lnTo>
                  <a:pt x="5670547" y="6108697"/>
                </a:lnTo>
                <a:lnTo>
                  <a:pt x="0" y="610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417307" y="713737"/>
            <a:ext cx="5670547" cy="6108697"/>
          </a:xfrm>
          <a:custGeom>
            <a:avLst/>
            <a:gdLst/>
            <a:ahLst/>
            <a:cxnLst/>
            <a:rect l="l" t="t" r="r" b="b"/>
            <a:pathLst>
              <a:path w="5670547" h="6108697">
                <a:moveTo>
                  <a:pt x="0" y="0"/>
                </a:moveTo>
                <a:lnTo>
                  <a:pt x="5670547" y="0"/>
                </a:lnTo>
                <a:lnTo>
                  <a:pt x="5670547" y="6108697"/>
                </a:lnTo>
                <a:lnTo>
                  <a:pt x="0" y="610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9517" y="1033739"/>
            <a:ext cx="338815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Mot de la direction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6742" y="1043264"/>
            <a:ext cx="4787552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Mot de la personne technicienne du service de garde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611840"/>
            <a:ext cx="11373993" cy="5446814"/>
          </a:xfrm>
          <a:custGeom>
            <a:avLst/>
            <a:gdLst/>
            <a:ahLst/>
            <a:cxnLst/>
            <a:rect l="l" t="t" r="r" b="b"/>
            <a:pathLst>
              <a:path w="11373993" h="5446814">
                <a:moveTo>
                  <a:pt x="0" y="0"/>
                </a:moveTo>
                <a:lnTo>
                  <a:pt x="11373993" y="0"/>
                </a:lnTo>
                <a:lnTo>
                  <a:pt x="11373993" y="5446814"/>
                </a:lnTo>
                <a:lnTo>
                  <a:pt x="0" y="5446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436575" y="899246"/>
            <a:ext cx="2488225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7" dirty="0">
                <a:solidFill>
                  <a:srgbClr val="000000"/>
                </a:solidFill>
                <a:latin typeface="Quicksand Bold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5406" y="1899056"/>
            <a:ext cx="3904157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Cette plateforme éducative 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1387269"/>
            <a:ext cx="5156292" cy="5670547"/>
          </a:xfrm>
          <a:custGeom>
            <a:avLst/>
            <a:gdLst/>
            <a:ahLst/>
            <a:cxnLst/>
            <a:rect l="l" t="t" r="r" b="b"/>
            <a:pathLst>
              <a:path w="5156292" h="5670547">
                <a:moveTo>
                  <a:pt x="0" y="0"/>
                </a:moveTo>
                <a:lnTo>
                  <a:pt x="5156292" y="0"/>
                </a:lnTo>
                <a:lnTo>
                  <a:pt x="5156292" y="5670546"/>
                </a:lnTo>
                <a:lnTo>
                  <a:pt x="0" y="5670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3791131" y="623802"/>
            <a:ext cx="6572069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7" dirty="0" err="1">
                <a:solidFill>
                  <a:srgbClr val="000000"/>
                </a:solidFill>
                <a:latin typeface="Quicksand Bold"/>
              </a:rPr>
              <a:t>Présentation</a:t>
            </a:r>
            <a:r>
              <a:rPr lang="en-US" sz="2519" spc="27" dirty="0">
                <a:solidFill>
                  <a:srgbClr val="000000"/>
                </a:solidFill>
                <a:latin typeface="Quicksand Bold"/>
              </a:rPr>
              <a:t> du service de </a:t>
            </a:r>
            <a:r>
              <a:rPr lang="en-US" sz="2519" spc="27" dirty="0" err="1">
                <a:solidFill>
                  <a:srgbClr val="000000"/>
                </a:solidFill>
                <a:latin typeface="Quicksand Bold"/>
              </a:rPr>
              <a:t>garde</a:t>
            </a:r>
            <a:endParaRPr lang="en-US" sz="2519" spc="27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83458" y="1408013"/>
            <a:ext cx="5386578" cy="33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17" dirty="0">
                <a:solidFill>
                  <a:srgbClr val="000000"/>
                </a:solidFill>
                <a:latin typeface="Quicksand"/>
              </a:rPr>
              <a:t>Nature et </a:t>
            </a:r>
            <a:r>
              <a:rPr lang="en-US" sz="1999" spc="17" dirty="0" err="1">
                <a:solidFill>
                  <a:srgbClr val="000000"/>
                </a:solidFill>
                <a:latin typeface="Quicksand"/>
              </a:rPr>
              <a:t>objectifs</a:t>
            </a:r>
            <a:r>
              <a:rPr lang="en-US" sz="1999" spc="17" dirty="0">
                <a:solidFill>
                  <a:srgbClr val="000000"/>
                </a:solidFill>
                <a:latin typeface="Quicksand"/>
              </a:rPr>
              <a:t> du service de </a:t>
            </a:r>
            <a:r>
              <a:rPr lang="en-US" sz="1999" spc="17" dirty="0" err="1">
                <a:solidFill>
                  <a:srgbClr val="000000"/>
                </a:solidFill>
                <a:latin typeface="Quicksand"/>
              </a:rPr>
              <a:t>garde</a:t>
            </a:r>
            <a:r>
              <a:rPr lang="en-US" sz="1999" spc="17" dirty="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93117" y="1911191"/>
            <a:ext cx="6075083" cy="482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Le </a:t>
            </a:r>
            <a:r>
              <a:rPr lang="en-US" sz="1299" spc="38" dirty="0" err="1">
                <a:solidFill>
                  <a:srgbClr val="000000"/>
                </a:solidFill>
                <a:latin typeface="Quicksand"/>
              </a:rPr>
              <a:t>chapitre</a:t>
            </a: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 I du </a:t>
            </a:r>
            <a:r>
              <a:rPr lang="en-US" sz="1299" spc="38" dirty="0" err="1">
                <a:solidFill>
                  <a:srgbClr val="000000"/>
                </a:solidFill>
                <a:latin typeface="Quicksand"/>
              </a:rPr>
              <a:t>règlement</a:t>
            </a: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 sur les services de </a:t>
            </a:r>
            <a:r>
              <a:rPr lang="en-US" sz="1299" spc="38" dirty="0" err="1">
                <a:solidFill>
                  <a:srgbClr val="000000"/>
                </a:solidFill>
                <a:latin typeface="Quicksand"/>
              </a:rPr>
              <a:t>garde</a:t>
            </a: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299" spc="38" dirty="0" err="1">
                <a:solidFill>
                  <a:srgbClr val="000000"/>
                </a:solidFill>
                <a:latin typeface="Quicksand"/>
              </a:rPr>
              <a:t>en</a:t>
            </a: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 milieu </a:t>
            </a:r>
            <a:r>
              <a:rPr lang="en-US" sz="1299" spc="38" dirty="0" err="1">
                <a:solidFill>
                  <a:srgbClr val="000000"/>
                </a:solidFill>
                <a:latin typeface="Quicksand"/>
              </a:rPr>
              <a:t>scolaire</a:t>
            </a:r>
            <a:r>
              <a:rPr lang="en-US" sz="1299" spc="38" dirty="0">
                <a:solidFill>
                  <a:srgbClr val="000000"/>
                </a:solidFill>
                <a:latin typeface="Quicksand"/>
              </a:rPr>
              <a:t> stipule que :</a:t>
            </a:r>
          </a:p>
          <a:p>
            <a:pPr algn="l">
              <a:lnSpc>
                <a:spcPts val="1800"/>
              </a:lnSpc>
            </a:pP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• Les services de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garde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en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milieu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scolaire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sont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offerts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aux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élèves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de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l’éducation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préscolaire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et de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l’enseignement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primaire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d’un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centre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de services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scolaire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,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en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dehors des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périodes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où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des services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éducatifs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leur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sont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59" dirty="0" err="1">
                <a:solidFill>
                  <a:srgbClr val="212529"/>
                </a:solidFill>
                <a:latin typeface="Quicksand"/>
              </a:rPr>
              <a:t>dispensés</a:t>
            </a:r>
            <a:r>
              <a:rPr lang="en-US" sz="1299" spc="59" dirty="0">
                <a:solidFill>
                  <a:srgbClr val="212529"/>
                </a:solidFill>
                <a:latin typeface="Quicksand"/>
              </a:rPr>
              <a:t>.</a:t>
            </a:r>
          </a:p>
          <a:p>
            <a:pPr algn="r">
              <a:lnSpc>
                <a:spcPts val="1800"/>
              </a:lnSpc>
            </a:pPr>
            <a:endParaRPr lang="en-US" sz="1299" spc="59" dirty="0">
              <a:solidFill>
                <a:srgbClr val="212529"/>
              </a:solidFill>
              <a:latin typeface="Quicksand"/>
            </a:endParaRPr>
          </a:p>
          <a:p>
            <a:pPr algn="just">
              <a:lnSpc>
                <a:spcPts val="1800"/>
              </a:lnSpc>
            </a:pPr>
            <a:r>
              <a:rPr lang="en-US" sz="1299" dirty="0">
                <a:solidFill>
                  <a:srgbClr val="212529"/>
                </a:solidFill>
                <a:latin typeface="Quicksand"/>
              </a:rPr>
              <a:t>•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Ils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font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partie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du milieu de vie des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élèves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et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contribuent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, dans le cadre du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projet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éducatif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de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l’école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,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à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leur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développement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global.</a:t>
            </a:r>
          </a:p>
          <a:p>
            <a:pPr algn="just">
              <a:lnSpc>
                <a:spcPts val="1800"/>
              </a:lnSpc>
            </a:pPr>
            <a:endParaRPr lang="en-US" sz="1299" dirty="0">
              <a:solidFill>
                <a:srgbClr val="212529"/>
              </a:solidFill>
              <a:latin typeface="Quicksand"/>
            </a:endParaRPr>
          </a:p>
          <a:p>
            <a:pPr algn="just">
              <a:lnSpc>
                <a:spcPts val="1800"/>
              </a:lnSpc>
            </a:pPr>
            <a:r>
              <a:rPr lang="en-US" sz="1299" dirty="0">
                <a:solidFill>
                  <a:srgbClr val="212529"/>
                </a:solidFill>
                <a:latin typeface="Quicksand"/>
              </a:rPr>
              <a:t>Les services de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garde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en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milieu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scolaire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poursuivent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les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objectifs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dirty="0" err="1">
                <a:solidFill>
                  <a:srgbClr val="212529"/>
                </a:solidFill>
                <a:latin typeface="Quicksand"/>
              </a:rPr>
              <a:t>suivants</a:t>
            </a:r>
            <a:r>
              <a:rPr lang="en-US" sz="1299" dirty="0">
                <a:solidFill>
                  <a:srgbClr val="212529"/>
                </a:solidFill>
                <a:latin typeface="Quicksand"/>
              </a:rPr>
              <a:t>:</a:t>
            </a:r>
          </a:p>
          <a:p>
            <a:pPr algn="ctr">
              <a:lnSpc>
                <a:spcPts val="1800"/>
              </a:lnSpc>
            </a:pP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1.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Veiller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au bien-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être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général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des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élèves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et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offrir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un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climat</a:t>
            </a:r>
            <a:r>
              <a:rPr lang="en-US" sz="1299" spc="14" dirty="0">
                <a:solidFill>
                  <a:srgbClr val="212529"/>
                </a:solidFill>
                <a:latin typeface="Quicksand"/>
              </a:rPr>
              <a:t> favorable </a:t>
            </a:r>
            <a:r>
              <a:rPr lang="en-US" sz="1299" spc="14" dirty="0" err="1">
                <a:solidFill>
                  <a:srgbClr val="212529"/>
                </a:solidFill>
                <a:latin typeface="Quicksand"/>
              </a:rPr>
              <a:t>à</a:t>
            </a:r>
            <a:endParaRPr lang="en-US" sz="1299" spc="14" dirty="0">
              <a:solidFill>
                <a:srgbClr val="212529"/>
              </a:solidFill>
              <a:latin typeface="Quicksand"/>
            </a:endParaRPr>
          </a:p>
          <a:p>
            <a:pPr algn="l">
              <a:lnSpc>
                <a:spcPts val="1800"/>
              </a:lnSpc>
            </a:pP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leur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épanouissement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;</a:t>
            </a:r>
          </a:p>
          <a:p>
            <a:pPr algn="ctr">
              <a:lnSpc>
                <a:spcPts val="1800"/>
              </a:lnSpc>
            </a:pP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2. Assurer un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soutien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 aux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familles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 des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élèves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,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notamment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en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offrant</a:t>
            </a:r>
            <a:r>
              <a:rPr lang="en-US" sz="1299" spc="23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23" dirty="0" err="1">
                <a:solidFill>
                  <a:srgbClr val="212529"/>
                </a:solidFill>
                <a:latin typeface="Quicksand"/>
              </a:rPr>
              <a:t>à</a:t>
            </a:r>
            <a:endParaRPr lang="en-US" sz="1299" spc="23" dirty="0">
              <a:solidFill>
                <a:srgbClr val="212529"/>
              </a:solidFill>
              <a:latin typeface="Quicksand"/>
            </a:endParaRPr>
          </a:p>
          <a:p>
            <a:pPr algn="l">
              <a:lnSpc>
                <a:spcPts val="1800"/>
              </a:lnSpc>
            </a:pPr>
            <a:r>
              <a:rPr lang="en-US" sz="1299" spc="12" dirty="0" err="1">
                <a:solidFill>
                  <a:srgbClr val="212529"/>
                </a:solidFill>
                <a:latin typeface="Quicksand"/>
              </a:rPr>
              <a:t>ceux</a:t>
            </a:r>
            <a:r>
              <a:rPr lang="en-US" sz="1299" spc="12" dirty="0">
                <a:solidFill>
                  <a:srgbClr val="212529"/>
                </a:solidFill>
                <a:latin typeface="Quicksand"/>
              </a:rPr>
              <a:t> qui le </a:t>
            </a:r>
            <a:r>
              <a:rPr lang="en-US" sz="1299" spc="12" dirty="0" err="1">
                <a:solidFill>
                  <a:srgbClr val="212529"/>
                </a:solidFill>
                <a:latin typeface="Quicksand"/>
              </a:rPr>
              <a:t>désirent</a:t>
            </a:r>
            <a:r>
              <a:rPr lang="en-US" sz="1299" spc="12" dirty="0">
                <a:solidFill>
                  <a:srgbClr val="212529"/>
                </a:solidFill>
                <a:latin typeface="Quicksand"/>
              </a:rPr>
              <a:t> un lieu </a:t>
            </a:r>
            <a:r>
              <a:rPr lang="en-US" sz="1299" spc="12" dirty="0" err="1">
                <a:solidFill>
                  <a:srgbClr val="212529"/>
                </a:solidFill>
                <a:latin typeface="Quicksand"/>
              </a:rPr>
              <a:t>adéquat</a:t>
            </a:r>
            <a:r>
              <a:rPr lang="en-US" sz="1299" spc="12" dirty="0">
                <a:solidFill>
                  <a:srgbClr val="212529"/>
                </a:solidFill>
                <a:latin typeface="Quicksand"/>
              </a:rPr>
              <a:t> et, dans la </a:t>
            </a:r>
            <a:r>
              <a:rPr lang="en-US" sz="1299" spc="12" dirty="0" err="1">
                <a:solidFill>
                  <a:srgbClr val="212529"/>
                </a:solidFill>
                <a:latin typeface="Quicksand"/>
              </a:rPr>
              <a:t>mesure</a:t>
            </a:r>
            <a:r>
              <a:rPr lang="en-US" sz="1299" spc="12" dirty="0">
                <a:solidFill>
                  <a:srgbClr val="212529"/>
                </a:solidFill>
                <a:latin typeface="Quicksand"/>
              </a:rPr>
              <a:t> du possible, le</a:t>
            </a:r>
          </a:p>
          <a:p>
            <a:pPr algn="l">
              <a:lnSpc>
                <a:spcPts val="1800"/>
              </a:lnSpc>
            </a:pP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soutien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nécessaire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pour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leur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permettre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de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réaliser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leurs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travaux</a:t>
            </a:r>
          </a:p>
          <a:p>
            <a:pPr algn="l">
              <a:lnSpc>
                <a:spcPts val="1800"/>
              </a:lnSpc>
            </a:pP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scolaires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 après la </a:t>
            </a:r>
            <a:r>
              <a:rPr lang="en-US" sz="1299" spc="11" dirty="0" err="1">
                <a:solidFill>
                  <a:srgbClr val="212529"/>
                </a:solidFill>
                <a:latin typeface="Quicksand"/>
              </a:rPr>
              <a:t>classe</a:t>
            </a:r>
            <a:r>
              <a:rPr lang="en-US" sz="1299" spc="11" dirty="0">
                <a:solidFill>
                  <a:srgbClr val="212529"/>
                </a:solidFill>
                <a:latin typeface="Quicksand"/>
              </a:rPr>
              <a:t>;</a:t>
            </a:r>
          </a:p>
          <a:p>
            <a:pPr algn="ctr">
              <a:lnSpc>
                <a:spcPts val="1800"/>
              </a:lnSpc>
            </a:pPr>
            <a:r>
              <a:rPr lang="en-US" sz="1299" spc="20" dirty="0">
                <a:solidFill>
                  <a:srgbClr val="212529"/>
                </a:solidFill>
                <a:latin typeface="Quicksand"/>
              </a:rPr>
              <a:t>3. Assurer la </a:t>
            </a:r>
            <a:r>
              <a:rPr lang="en-US" sz="1299" spc="20" dirty="0" err="1">
                <a:solidFill>
                  <a:srgbClr val="212529"/>
                </a:solidFill>
                <a:latin typeface="Quicksand"/>
              </a:rPr>
              <a:t>santé</a:t>
            </a:r>
            <a:r>
              <a:rPr lang="en-US" sz="1299" spc="20" dirty="0">
                <a:solidFill>
                  <a:srgbClr val="212529"/>
                </a:solidFill>
                <a:latin typeface="Quicksand"/>
              </a:rPr>
              <a:t> et la </a:t>
            </a:r>
            <a:r>
              <a:rPr lang="en-US" sz="1299" spc="20" dirty="0" err="1">
                <a:solidFill>
                  <a:srgbClr val="212529"/>
                </a:solidFill>
                <a:latin typeface="Quicksand"/>
              </a:rPr>
              <a:t>sécurité</a:t>
            </a:r>
            <a:r>
              <a:rPr lang="en-US" sz="1299" spc="20" dirty="0">
                <a:solidFill>
                  <a:srgbClr val="212529"/>
                </a:solidFill>
                <a:latin typeface="Quicksand"/>
              </a:rPr>
              <a:t> des </a:t>
            </a:r>
            <a:r>
              <a:rPr lang="en-US" sz="1299" spc="20" dirty="0" err="1">
                <a:solidFill>
                  <a:srgbClr val="212529"/>
                </a:solidFill>
                <a:latin typeface="Quicksand"/>
              </a:rPr>
              <a:t>élèves</a:t>
            </a:r>
            <a:r>
              <a:rPr lang="en-US" sz="1299" spc="20" dirty="0">
                <a:solidFill>
                  <a:srgbClr val="212529"/>
                </a:solidFill>
                <a:latin typeface="Quicksand"/>
              </a:rPr>
              <a:t>, dans le respect des </a:t>
            </a:r>
            <a:r>
              <a:rPr lang="en-US" sz="1299" spc="20" dirty="0" err="1">
                <a:solidFill>
                  <a:srgbClr val="212529"/>
                </a:solidFill>
                <a:latin typeface="Quicksand"/>
              </a:rPr>
              <a:t>règles</a:t>
            </a:r>
            <a:endParaRPr lang="en-US" sz="1299" spc="20" dirty="0">
              <a:solidFill>
                <a:srgbClr val="212529"/>
              </a:solidFill>
              <a:latin typeface="Quicksand"/>
            </a:endParaRPr>
          </a:p>
          <a:p>
            <a:pPr algn="l">
              <a:lnSpc>
                <a:spcPts val="1800"/>
              </a:lnSpc>
            </a:pPr>
            <a:r>
              <a:rPr lang="en-US" sz="1299" spc="48" dirty="0">
                <a:latin typeface="Quicksand"/>
              </a:rPr>
              <a:t>de </a:t>
            </a:r>
            <a:r>
              <a:rPr lang="en-US" sz="1299" spc="48" dirty="0" err="1">
                <a:latin typeface="Quicksand"/>
              </a:rPr>
              <a:t>conduite</a:t>
            </a:r>
            <a:r>
              <a:rPr lang="en-US" sz="1299" spc="48" dirty="0">
                <a:latin typeface="Quicksand"/>
              </a:rPr>
              <a:t> et des </a:t>
            </a:r>
            <a:r>
              <a:rPr lang="en-US" sz="1299" spc="48" dirty="0" err="1">
                <a:latin typeface="Quicksand"/>
              </a:rPr>
              <a:t>mesures</a:t>
            </a:r>
            <a:r>
              <a:rPr lang="en-US" sz="1299" spc="48" dirty="0">
                <a:latin typeface="Quicksand"/>
              </a:rPr>
              <a:t> de </a:t>
            </a:r>
            <a:r>
              <a:rPr lang="en-US" sz="1299" spc="48" dirty="0" err="1">
                <a:latin typeface="Quicksand"/>
              </a:rPr>
              <a:t>sécurité</a:t>
            </a:r>
            <a:r>
              <a:rPr lang="en-US" sz="1299" spc="48" dirty="0">
                <a:latin typeface="Quicksand"/>
              </a:rPr>
              <a:t> </a:t>
            </a:r>
            <a:r>
              <a:rPr lang="en-US" sz="1299" spc="48" dirty="0" err="1">
                <a:latin typeface="Quicksand"/>
              </a:rPr>
              <a:t>approuvées</a:t>
            </a:r>
            <a:r>
              <a:rPr lang="en-US" sz="1299" spc="48" dirty="0">
                <a:latin typeface="Quicksand"/>
              </a:rPr>
              <a:t> par le conseil</a:t>
            </a:r>
          </a:p>
          <a:p>
            <a:pPr algn="l">
              <a:lnSpc>
                <a:spcPts val="1800"/>
              </a:lnSpc>
            </a:pPr>
            <a:r>
              <a:rPr lang="en-US" sz="1299" spc="31" dirty="0" err="1">
                <a:latin typeface="Quicksand"/>
              </a:rPr>
              <a:t>d’établissement</a:t>
            </a:r>
            <a:r>
              <a:rPr lang="en-US" sz="1299" spc="31" dirty="0">
                <a:latin typeface="Quicksand"/>
              </a:rPr>
              <a:t> de </a:t>
            </a:r>
            <a:r>
              <a:rPr lang="en-US" sz="1299" spc="31" dirty="0" err="1">
                <a:latin typeface="Quicksand"/>
              </a:rPr>
              <a:t>l’école</a:t>
            </a:r>
            <a:r>
              <a:rPr lang="en-US" sz="1299" spc="31" dirty="0">
                <a:latin typeface="Quicksand"/>
              </a:rPr>
              <a:t> </a:t>
            </a:r>
            <a:r>
              <a:rPr lang="en-US" sz="1299" spc="31" dirty="0" err="1">
                <a:latin typeface="Quicksand"/>
              </a:rPr>
              <a:t>conformément</a:t>
            </a:r>
            <a:r>
              <a:rPr lang="en-US" sz="1299" spc="31" dirty="0">
                <a:latin typeface="Quicksand"/>
              </a:rPr>
              <a:t> </a:t>
            </a:r>
            <a:r>
              <a:rPr lang="en-US" sz="1299" spc="31" dirty="0" err="1">
                <a:latin typeface="Quicksand"/>
              </a:rPr>
              <a:t>à</a:t>
            </a:r>
            <a:r>
              <a:rPr lang="en-US" sz="1299" spc="31" dirty="0">
                <a:latin typeface="Quicksand"/>
              </a:rPr>
              <a:t> </a:t>
            </a:r>
            <a:r>
              <a:rPr lang="en-US" sz="1299" spc="31" dirty="0" err="1">
                <a:latin typeface="Quicksand"/>
              </a:rPr>
              <a:t>l’article</a:t>
            </a:r>
            <a:r>
              <a:rPr lang="en-US" sz="1299" spc="31" dirty="0">
                <a:latin typeface="Quicksand"/>
              </a:rPr>
              <a:t> 76 de la </a:t>
            </a:r>
            <a:r>
              <a:rPr lang="en-US" sz="1299" spc="31" dirty="0" err="1">
                <a:latin typeface="Quicksand"/>
              </a:rPr>
              <a:t>L</a:t>
            </a:r>
            <a:r>
              <a:rPr lang="en-US" sz="1299" spc="31" dirty="0" err="1">
                <a:solidFill>
                  <a:srgbClr val="212529"/>
                </a:solidFill>
                <a:latin typeface="Quicksand"/>
              </a:rPr>
              <a:t>oi</a:t>
            </a:r>
            <a:r>
              <a:rPr lang="en-US" sz="1299" spc="31" dirty="0">
                <a:solidFill>
                  <a:srgbClr val="212529"/>
                </a:solidFill>
                <a:latin typeface="Quicksand"/>
              </a:rPr>
              <a:t> sur</a:t>
            </a:r>
          </a:p>
          <a:p>
            <a:pPr algn="l">
              <a:lnSpc>
                <a:spcPts val="1800"/>
              </a:lnSpc>
            </a:pPr>
            <a:r>
              <a:rPr lang="en-US" sz="1299" spc="16" dirty="0" err="1">
                <a:solidFill>
                  <a:srgbClr val="212529"/>
                </a:solidFill>
                <a:latin typeface="Quicksand"/>
              </a:rPr>
              <a:t>l’instruction</a:t>
            </a:r>
            <a:r>
              <a:rPr lang="en-US" sz="1299" spc="16" dirty="0">
                <a:solidFill>
                  <a:srgbClr val="212529"/>
                </a:solidFill>
                <a:latin typeface="Quicksand"/>
              </a:rPr>
              <a:t> </a:t>
            </a:r>
            <a:r>
              <a:rPr lang="en-US" sz="1299" spc="16" dirty="0" err="1">
                <a:solidFill>
                  <a:srgbClr val="212529"/>
                </a:solidFill>
                <a:latin typeface="Quicksand"/>
              </a:rPr>
              <a:t>publique</a:t>
            </a:r>
            <a:endParaRPr lang="en-US" sz="1299" spc="16" dirty="0">
              <a:solidFill>
                <a:srgbClr val="212529"/>
              </a:solidFill>
              <a:latin typeface="Quicksand"/>
              <a:hlinkClick r:id="rId6" tooltip="https://www.legisquebec.gouv.qc.ca/fr/document/lc/I-13.3?&amp;cible=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6825" y="1680029"/>
            <a:ext cx="280791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Un peu d’histoire...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8B4464-12D3-EC0E-2177-E34DDBFEEFA7}"/>
              </a:ext>
            </a:extLst>
          </p:cNvPr>
          <p:cNvSpPr txBox="1"/>
          <p:nvPr/>
        </p:nvSpPr>
        <p:spPr>
          <a:xfrm>
            <a:off x="7772400" y="6448587"/>
            <a:ext cx="1447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spc="16" dirty="0">
                <a:solidFill>
                  <a:srgbClr val="212529"/>
                </a:solidFill>
                <a:latin typeface="Quicksand"/>
                <a:hlinkClick r:id="rId6" tooltip="https://www.legisquebec.gouv.qc.ca/fr/document/lc/I-13.3?&amp;cible="/>
              </a:rPr>
              <a:t>(</a:t>
            </a:r>
            <a:r>
              <a:rPr lang="en-US" sz="1300" spc="16" dirty="0">
                <a:solidFill>
                  <a:srgbClr val="008BC9"/>
                </a:solidFill>
                <a:latin typeface="Quicksand"/>
                <a:hlinkClick r:id="rId6" tooltip="https://www.legisquebec.gouv.qc.ca/fr/document/lc/I-13.3?&amp;cible="/>
              </a:rPr>
              <a:t>chapitre I-13.3</a:t>
            </a:r>
            <a:r>
              <a:rPr lang="en-US" sz="1300" spc="16" dirty="0">
                <a:solidFill>
                  <a:srgbClr val="212529"/>
                </a:solidFill>
                <a:latin typeface="Quicksand"/>
                <a:hlinkClick r:id="rId6" tooltip="https://www.legisquebec.gouv.qc.ca/fr/document/lc/I-13.3?&amp;cible="/>
              </a:rPr>
              <a:t>).</a:t>
            </a:r>
            <a:endParaRPr lang="fr-FR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6" y="1558166"/>
            <a:ext cx="5348429" cy="5500487"/>
          </a:xfrm>
          <a:custGeom>
            <a:avLst/>
            <a:gdLst/>
            <a:ahLst/>
            <a:cxnLst/>
            <a:rect l="l" t="t" r="r" b="b"/>
            <a:pathLst>
              <a:path w="5156292" h="5500487">
                <a:moveTo>
                  <a:pt x="0" y="0"/>
                </a:moveTo>
                <a:lnTo>
                  <a:pt x="5156292" y="0"/>
                </a:lnTo>
                <a:lnTo>
                  <a:pt x="5156292" y="5500488"/>
                </a:lnTo>
                <a:lnTo>
                  <a:pt x="0" y="550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248401" y="1558166"/>
            <a:ext cx="5839454" cy="5500487"/>
          </a:xfrm>
          <a:custGeom>
            <a:avLst/>
            <a:gdLst/>
            <a:ahLst/>
            <a:cxnLst/>
            <a:rect l="l" t="t" r="r" b="b"/>
            <a:pathLst>
              <a:path w="5750557" h="5500487">
                <a:moveTo>
                  <a:pt x="0" y="0"/>
                </a:moveTo>
                <a:lnTo>
                  <a:pt x="5750557" y="0"/>
                </a:lnTo>
                <a:lnTo>
                  <a:pt x="5750557" y="5500488"/>
                </a:lnTo>
                <a:lnTo>
                  <a:pt x="0" y="5500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632912" y="812835"/>
            <a:ext cx="4663488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dirty="0">
                <a:solidFill>
                  <a:srgbClr val="000000"/>
                </a:solidFill>
                <a:latin typeface="Quicksand Bold"/>
              </a:rPr>
              <a:t>Notre service de </a:t>
            </a:r>
            <a:r>
              <a:rPr lang="en-US" sz="2519" dirty="0" err="1">
                <a:solidFill>
                  <a:srgbClr val="000000"/>
                </a:solidFill>
                <a:latin typeface="Quicksand Bold"/>
              </a:rPr>
              <a:t>garde</a:t>
            </a:r>
            <a:endParaRPr lang="en-US" sz="2519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4176" y="1849526"/>
            <a:ext cx="4347513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Indiquer ici les caractéristiques propres à votre service de garde.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48228" y="1849526"/>
            <a:ext cx="5264495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possible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d’insérer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ici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un organigramme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illustrant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la gestion du service de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garde</a:t>
            </a:r>
            <a:endParaRPr lang="en-US" sz="1800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475"/>
              </a:lnSpc>
            </a:pPr>
            <a:r>
              <a:rPr lang="en-US" sz="1800" dirty="0" err="1">
                <a:solidFill>
                  <a:srgbClr val="000000"/>
                </a:solidFill>
                <a:latin typeface="Open Sans"/>
              </a:rPr>
              <a:t>ou</a:t>
            </a:r>
            <a:endParaRPr lang="en-US" sz="1800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2475"/>
              </a:lnSpc>
            </a:pP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Présenter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votre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équipe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de travail.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37" y="1470641"/>
            <a:ext cx="5314102" cy="5268135"/>
          </a:xfrm>
          <a:custGeom>
            <a:avLst/>
            <a:gdLst/>
            <a:ahLst/>
            <a:cxnLst/>
            <a:rect l="l" t="t" r="r" b="b"/>
            <a:pathLst>
              <a:path w="5314102" h="5268135">
                <a:moveTo>
                  <a:pt x="0" y="0"/>
                </a:moveTo>
                <a:lnTo>
                  <a:pt x="5314102" y="0"/>
                </a:lnTo>
                <a:lnTo>
                  <a:pt x="5314102" y="5268135"/>
                </a:lnTo>
                <a:lnTo>
                  <a:pt x="0" y="5268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6337297" y="1470641"/>
            <a:ext cx="5750109" cy="5268135"/>
          </a:xfrm>
          <a:custGeom>
            <a:avLst/>
            <a:gdLst/>
            <a:ahLst/>
            <a:cxnLst/>
            <a:rect l="l" t="t" r="r" b="b"/>
            <a:pathLst>
              <a:path w="5750109" h="5268135">
                <a:moveTo>
                  <a:pt x="0" y="0"/>
                </a:moveTo>
                <a:lnTo>
                  <a:pt x="5750109" y="0"/>
                </a:lnTo>
                <a:lnTo>
                  <a:pt x="5750109" y="5268135"/>
                </a:lnTo>
                <a:lnTo>
                  <a:pt x="0" y="5268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407385" y="761629"/>
            <a:ext cx="10784615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Notre action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éducative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est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fondée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sur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l’approche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écosystémique</a:t>
            </a:r>
            <a:endParaRPr lang="en-US" sz="2519" spc="2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5406" y="1799939"/>
            <a:ext cx="537189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L'approche écosystémique c’est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6632" y="1786604"/>
            <a:ext cx="4929322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Cette approche a plusieurs effets positifs sur le développement de l’élève...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7207120"/>
            <a:ext cx="12807696" cy="568328"/>
            <a:chOff x="0" y="0"/>
            <a:chExt cx="12807696" cy="568338"/>
          </a:xfrm>
        </p:grpSpPr>
        <p:sp>
          <p:nvSpPr>
            <p:cNvPr id="3" name="Freeform 3"/>
            <p:cNvSpPr/>
            <p:nvPr/>
          </p:nvSpPr>
          <p:spPr>
            <a:xfrm>
              <a:off x="3048" y="0"/>
              <a:ext cx="12801600" cy="565277"/>
            </a:xfrm>
            <a:custGeom>
              <a:avLst/>
              <a:gdLst/>
              <a:ahLst/>
              <a:cxnLst/>
              <a:rect l="l" t="t" r="r" b="b"/>
              <a:pathLst>
                <a:path w="12801600" h="565277">
                  <a:moveTo>
                    <a:pt x="0" y="0"/>
                  </a:moveTo>
                  <a:lnTo>
                    <a:pt x="0" y="565277"/>
                  </a:lnTo>
                  <a:lnTo>
                    <a:pt x="12801600" y="565277"/>
                  </a:lnTo>
                  <a:lnTo>
                    <a:pt x="12801600" y="0"/>
                  </a:lnTo>
                  <a:close/>
                </a:path>
              </a:pathLst>
            </a:custGeom>
            <a:solidFill>
              <a:srgbClr val="D3F3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713737" y="1546546"/>
            <a:ext cx="5156292" cy="5509917"/>
          </a:xfrm>
          <a:custGeom>
            <a:avLst/>
            <a:gdLst/>
            <a:ahLst/>
            <a:cxnLst/>
            <a:rect l="l" t="t" r="r" b="b"/>
            <a:pathLst>
              <a:path w="5156292" h="5509917">
                <a:moveTo>
                  <a:pt x="0" y="0"/>
                </a:moveTo>
                <a:lnTo>
                  <a:pt x="5156292" y="0"/>
                </a:lnTo>
                <a:lnTo>
                  <a:pt x="5156292" y="5509917"/>
                </a:lnTo>
                <a:lnTo>
                  <a:pt x="0" y="5509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4741" y="7280281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0"/>
                </a:moveTo>
                <a:lnTo>
                  <a:pt x="371475" y="0"/>
                </a:lnTo>
                <a:lnTo>
                  <a:pt x="3714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030" t="-39877" r="-95841" b="-751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337297" y="1546546"/>
            <a:ext cx="5746747" cy="5512108"/>
          </a:xfrm>
          <a:custGeom>
            <a:avLst/>
            <a:gdLst/>
            <a:ahLst/>
            <a:cxnLst/>
            <a:rect l="l" t="t" r="r" b="b"/>
            <a:pathLst>
              <a:path w="5746747" h="5512108">
                <a:moveTo>
                  <a:pt x="0" y="0"/>
                </a:moveTo>
                <a:lnTo>
                  <a:pt x="5746747" y="0"/>
                </a:lnTo>
                <a:lnTo>
                  <a:pt x="5746747" y="5512108"/>
                </a:lnTo>
                <a:lnTo>
                  <a:pt x="0" y="551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645958" y="761629"/>
            <a:ext cx="10927042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6"/>
              </a:lnSpc>
            </a:pP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Notre action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éducative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se base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aussi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sur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l’apprentissage</a:t>
            </a:r>
            <a:r>
              <a:rPr lang="en-US" sz="2519" spc="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2519" spc="2" dirty="0" err="1">
                <a:solidFill>
                  <a:srgbClr val="000000"/>
                </a:solidFill>
                <a:latin typeface="Quicksand Bold"/>
              </a:rPr>
              <a:t>actif</a:t>
            </a:r>
            <a:endParaRPr lang="en-US" sz="2519" spc="2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176" y="7346080"/>
            <a:ext cx="3233090" cy="18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6"/>
              </a:lnSpc>
            </a:pPr>
            <a:r>
              <a:rPr lang="en-US" sz="1026" spc="20">
                <a:solidFill>
                  <a:srgbClr val="000000"/>
                </a:solidFill>
                <a:latin typeface="Aileron Bold"/>
              </a:rPr>
              <a:t>Association québécoise de la garde scolaire - 2024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5406" y="1843754"/>
            <a:ext cx="411654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L’apprentissage actif c’est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6632" y="1853279"/>
            <a:ext cx="5218295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Nous constatons plusieurs effets bénéfiques sur le développement des élèves...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1020</Words>
  <Application>Microsoft Macintosh PowerPoint</Application>
  <PresentationFormat>Personnalisé</PresentationFormat>
  <Paragraphs>144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Open Sans Bold Italics</vt:lpstr>
      <vt:lpstr>Arial</vt:lpstr>
      <vt:lpstr>Quicksand</vt:lpstr>
      <vt:lpstr>Open Sans Bold</vt:lpstr>
      <vt:lpstr>Aileron Bold Italics</vt:lpstr>
      <vt:lpstr>Quicksand Bold</vt:lpstr>
      <vt:lpstr>Calibri</vt:lpstr>
      <vt:lpstr>Aileron Bold</vt:lpstr>
      <vt:lpstr>Open Sans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- PPT - POUR LA RÉDACTION  DE VOTRE PLATEFORME ÉDUCATIVE.pdf</dc:title>
  <cp:lastModifiedBy>Nejib Riahi</cp:lastModifiedBy>
  <cp:revision>4</cp:revision>
  <dcterms:created xsi:type="dcterms:W3CDTF">2006-08-16T00:00:00Z</dcterms:created>
  <dcterms:modified xsi:type="dcterms:W3CDTF">2024-04-03T17:19:26Z</dcterms:modified>
  <dc:identifier>DAGAQui6GTA</dc:identifier>
</cp:coreProperties>
</file>